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9" r:id="rId3"/>
    <p:sldId id="273" r:id="rId4"/>
    <p:sldId id="256" r:id="rId5"/>
    <p:sldId id="266" r:id="rId6"/>
    <p:sldId id="267" r:id="rId7"/>
    <p:sldId id="268" r:id="rId8"/>
    <p:sldId id="269" r:id="rId9"/>
    <p:sldId id="262" r:id="rId10"/>
    <p:sldId id="272" r:id="rId11"/>
    <p:sldId id="271" r:id="rId12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40E08C"/>
    <a:srgbClr val="F4C7F5"/>
    <a:srgbClr val="C380CA"/>
    <a:srgbClr val="F4AAD4"/>
    <a:srgbClr val="F5B5D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32" autoAdjust="0"/>
    <p:restoredTop sz="94660"/>
  </p:normalViewPr>
  <p:slideViewPr>
    <p:cSldViewPr>
      <p:cViewPr varScale="1">
        <p:scale>
          <a:sx n="80" d="100"/>
          <a:sy n="80" d="100"/>
        </p:scale>
        <p:origin x="-1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7E55B8-F40C-4C6D-9564-23FB701EE0E6}" type="datetimeFigureOut">
              <a:rPr lang="ru-RU" smtClean="0"/>
              <a:pPr/>
              <a:t>09.07.2011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17F295-97FC-45A3-9C6A-0309B4C64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17F295-97FC-45A3-9C6A-0309B4C64E6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17F295-97FC-45A3-9C6A-0309B4C64E6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17F295-97FC-45A3-9C6A-0309B4C64E6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17F295-97FC-45A3-9C6A-0309B4C64E6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17F295-97FC-45A3-9C6A-0309B4C64E6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thegreenguy.typepad.com/thegreenguy/WindowsLiveWriter/10percentofcottonwillbeorganicby201520sa_CCE1/cotton-plant%5b3%5d.jpg" TargetMode="External"/><Relationship Id="rId3" Type="http://schemas.openxmlformats.org/officeDocument/2006/relationships/hyperlink" Target="http://s54.radikal.ru/i143/0906/46/4c6491cba208.png" TargetMode="External"/><Relationship Id="rId7" Type="http://schemas.openxmlformats.org/officeDocument/2006/relationships/hyperlink" Target="http://www.1000listnik.ru/uploads/posts/2010-06/1277744135_len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40.radikal.ru/i087/0905/16/4096f5cd0214.png" TargetMode="External"/><Relationship Id="rId5" Type="http://schemas.openxmlformats.org/officeDocument/2006/relationships/hyperlink" Target="http://i034.radikal.ru/0805/bd/58ed80358847.png" TargetMode="External"/><Relationship Id="rId4" Type="http://schemas.openxmlformats.org/officeDocument/2006/relationships/hyperlink" Target="http://rm.foto.radikal.ru/0708/15/0b96fd3486cd.png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airy-shop.biz/images/plants/Oves.jpg" TargetMode="External"/><Relationship Id="rId3" Type="http://schemas.openxmlformats.org/officeDocument/2006/relationships/hyperlink" Target="http://www.ecosystema.ru/07referats/cultrast/img/169.jpg" TargetMode="External"/><Relationship Id="rId7" Type="http://schemas.openxmlformats.org/officeDocument/2006/relationships/hyperlink" Target="http://www.whiskywisetastings.nl/wp-content/themes/default/images/whole-grain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44.radikal.ru/i106/0808/49/1f56a3c9286b.png" TargetMode="External"/><Relationship Id="rId5" Type="http://schemas.openxmlformats.org/officeDocument/2006/relationships/hyperlink" Target="http://s59.radikal.ru/i164/0812/87/24011352ca2e.png" TargetMode="External"/><Relationship Id="rId10" Type="http://schemas.openxmlformats.org/officeDocument/2006/relationships/slide" Target="slide1.xml"/><Relationship Id="rId4" Type="http://schemas.openxmlformats.org/officeDocument/2006/relationships/hyperlink" Target="http://s55.radikal.ru/i149/0812/8e/346e88a8366d.png" TargetMode="External"/><Relationship Id="rId9" Type="http://schemas.openxmlformats.org/officeDocument/2006/relationships/hyperlink" Target="http://www.itn.ru/communities.aspx?cat_no=13748&amp;d_no=222265&amp;ext=Attachment.aspx?Id=97001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" Target="slide3.xml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.png"/><Relationship Id="rId7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.png"/><Relationship Id="rId7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c/2/65/630/65630242_110.jpg" TargetMode="External"/><Relationship Id="rId3" Type="http://schemas.openxmlformats.org/officeDocument/2006/relationships/hyperlink" Target="http://i008.radikal.ru/0907/88/5a7f873c09cd.png" TargetMode="External"/><Relationship Id="rId7" Type="http://schemas.openxmlformats.org/officeDocument/2006/relationships/hyperlink" Target="http://lenagold.narod.ru/fon/clipart/l/luk/onion44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070.radikal.ru/0811/47/99c2d2b1a899.png" TargetMode="External"/><Relationship Id="rId5" Type="http://schemas.openxmlformats.org/officeDocument/2006/relationships/hyperlink" Target="http://lenagold.narod.ru/fon/clipart/k/kapu/kapust40.png" TargetMode="External"/><Relationship Id="rId4" Type="http://schemas.openxmlformats.org/officeDocument/2006/relationships/hyperlink" Target="http://s001.radikal.ru/i194/1010/7c/9c3454264471.png" TargetMode="External"/><Relationship Id="rId9" Type="http://schemas.openxmlformats.org/officeDocument/2006/relationships/hyperlink" Target="http://asset1.dressed.ru/photos/items/2/4/2/7/7/5/rye-ears---photopicture-definition-at-Photo-Dictionary---rye-ears-word-and-phrase-defined-by-its-image-in-jpgjpeg-in-English-normal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5a7f873c09c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00232" y="2500306"/>
            <a:ext cx="36279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Анимированная </a:t>
            </a:r>
            <a:r>
              <a:rPr lang="ru-RU" sz="2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сорбонка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0166" y="3429000"/>
            <a:ext cx="50720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Автор:</a:t>
            </a:r>
            <a:r>
              <a:rPr lang="ru-RU" sz="2400" dirty="0" smtClean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Сироткина С.Ф.</a:t>
            </a:r>
            <a:endParaRPr lang="ru-RU" sz="2400" dirty="0" smtClean="0">
              <a:latin typeface="Monotype Corsiva" pitchFamily="66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Monotype Corsiva" pitchFamily="66" charset="0"/>
                <a:cs typeface="Times New Roman" pitchFamily="18" charset="0"/>
              </a:rPr>
              <a:t>учитель начальных классов </a:t>
            </a:r>
          </a:p>
          <a:p>
            <a:pPr algn="ctr"/>
            <a:r>
              <a:rPr lang="ru-RU" sz="2400" dirty="0" smtClean="0">
                <a:latin typeface="Monotype Corsiva" pitchFamily="66" charset="0"/>
                <a:cs typeface="Times New Roman" pitchFamily="18" charset="0"/>
              </a:rPr>
              <a:t>МБОУ Уренская СОШ №1 Нижегородская область</a:t>
            </a:r>
          </a:p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2011 год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358182" y="6429396"/>
            <a:ext cx="785818" cy="428604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страиваемая 6">
            <a:hlinkClick r:id="rId3" action="ppaction://hlinksldjump" highlightClick="1"/>
          </p:cNvPr>
          <p:cNvSpPr/>
          <p:nvPr/>
        </p:nvSpPr>
        <p:spPr>
          <a:xfrm>
            <a:off x="0" y="6429396"/>
            <a:ext cx="2786082" cy="428604"/>
          </a:xfrm>
          <a:prstGeom prst="actionButtonBlank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99"/>
                </a:solidFill>
                <a:latin typeface="Monotype Corsiva" pitchFamily="66" charset="0"/>
                <a:cs typeface="Times New Roman" pitchFamily="18" charset="0"/>
                <a:hlinkClick r:id="rId4" action="ppaction://hlinksldjump"/>
              </a:rPr>
              <a:t>Источники</a:t>
            </a:r>
            <a:endParaRPr lang="ru-RU" sz="2400" b="1" dirty="0">
              <a:solidFill>
                <a:srgbClr val="FFFF99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214290"/>
            <a:ext cx="512832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Культурные  растения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a7f873c09c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517763"/>
            <a:ext cx="5786478" cy="4340237"/>
          </a:xfrm>
        </p:spPr>
        <p:txBody>
          <a:bodyPr>
            <a:normAutofit/>
          </a:bodyPr>
          <a:lstStyle/>
          <a:p>
            <a:r>
              <a:rPr lang="en-US" sz="1600" dirty="0" smtClean="0">
                <a:latin typeface="Monotype Corsiva" pitchFamily="66" charset="0"/>
                <a:hlinkClick r:id="rId3"/>
              </a:rPr>
              <a:t>http://s54.radikal.ru/i143/0906/46/4c6491cba208.png</a:t>
            </a:r>
            <a:r>
              <a:rPr lang="ru-RU" sz="1600" dirty="0" smtClean="0">
                <a:latin typeface="Monotype Corsiva" pitchFamily="66" charset="0"/>
              </a:rPr>
              <a:t> тюльпан</a:t>
            </a:r>
          </a:p>
          <a:p>
            <a:r>
              <a:rPr lang="en-US" sz="1600" dirty="0" smtClean="0">
                <a:latin typeface="Monotype Corsiva" pitchFamily="66" charset="0"/>
                <a:hlinkClick r:id="rId4"/>
              </a:rPr>
              <a:t>http://rm.foto.radikal.ru/0708/15/0b96fd3486cd.png</a:t>
            </a:r>
            <a:r>
              <a:rPr lang="ru-RU" sz="1600" dirty="0" smtClean="0">
                <a:latin typeface="Monotype Corsiva" pitchFamily="66" charset="0"/>
              </a:rPr>
              <a:t> пион</a:t>
            </a:r>
          </a:p>
          <a:p>
            <a:r>
              <a:rPr lang="en-US" sz="1600" dirty="0" smtClean="0">
                <a:latin typeface="Monotype Corsiva" pitchFamily="66" charset="0"/>
                <a:hlinkClick r:id="rId5"/>
              </a:rPr>
              <a:t>http://i034.radikal.ru/0805/bd/58ed80358847.png</a:t>
            </a:r>
            <a:r>
              <a:rPr lang="ru-RU" sz="1600" dirty="0" smtClean="0">
                <a:latin typeface="Monotype Corsiva" pitchFamily="66" charset="0"/>
              </a:rPr>
              <a:t> нарцисс</a:t>
            </a:r>
          </a:p>
          <a:p>
            <a:r>
              <a:rPr lang="en-US" sz="1600" dirty="0" smtClean="0">
                <a:latin typeface="Monotype Corsiva" pitchFamily="66" charset="0"/>
                <a:hlinkClick r:id="rId6"/>
              </a:rPr>
              <a:t>http://s40.radikal.ru/i087/0905/16/4096f5cd0214.png</a:t>
            </a:r>
            <a:r>
              <a:rPr lang="ru-RU" sz="1600" dirty="0" smtClean="0">
                <a:latin typeface="Monotype Corsiva" pitchFamily="66" charset="0"/>
              </a:rPr>
              <a:t> </a:t>
            </a:r>
            <a:r>
              <a:rPr lang="en-US" sz="1600" dirty="0" smtClean="0">
                <a:latin typeface="Monotype Corsiva" pitchFamily="66" charset="0"/>
              </a:rPr>
              <a:t> </a:t>
            </a:r>
            <a:r>
              <a:rPr lang="ru-RU" sz="1600" dirty="0" smtClean="0">
                <a:latin typeface="Monotype Corsiva" pitchFamily="66" charset="0"/>
              </a:rPr>
              <a:t> лилия</a:t>
            </a:r>
          </a:p>
          <a:p>
            <a:r>
              <a:rPr lang="en-US" sz="1600" dirty="0" smtClean="0">
                <a:latin typeface="Monotype Corsiva" pitchFamily="66" charset="0"/>
                <a:hlinkClick r:id="rId7"/>
              </a:rPr>
              <a:t>http://www.1000listnik.ru/uploads/posts/2010-06/1277744135_len.jpg</a:t>
            </a:r>
            <a:r>
              <a:rPr lang="ru-RU" sz="1600" dirty="0" smtClean="0">
                <a:latin typeface="Monotype Corsiva" pitchFamily="66" charset="0"/>
              </a:rPr>
              <a:t> лён</a:t>
            </a:r>
          </a:p>
          <a:p>
            <a:r>
              <a:rPr lang="en-US" sz="1600" dirty="0" smtClean="0">
                <a:latin typeface="Monotype Corsiva" pitchFamily="66" charset="0"/>
                <a:hlinkClick r:id="rId8"/>
              </a:rPr>
              <a:t>http://thegreenguy.typepad.com/thegreenguy/WindowsLiveWriter/10percentofcottonwillbeorganicby201520sa_CCE1/cotton-plant%5B3%5D.jpg</a:t>
            </a:r>
            <a:r>
              <a:rPr lang="ru-RU" sz="1600" dirty="0" smtClean="0">
                <a:latin typeface="Monotype Corsiva" pitchFamily="66" charset="0"/>
              </a:rPr>
              <a:t> хлопок</a:t>
            </a: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114304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Используемые ресурсы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358182" y="6429396"/>
            <a:ext cx="785818" cy="428604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a7f873c09c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2332037"/>
            <a:ext cx="5429288" cy="4525963"/>
          </a:xfrm>
        </p:spPr>
        <p:txBody>
          <a:bodyPr>
            <a:normAutofit/>
          </a:bodyPr>
          <a:lstStyle/>
          <a:p>
            <a:r>
              <a:rPr lang="en-US" sz="1600" dirty="0" smtClean="0">
                <a:latin typeface="Monotype Corsiva" pitchFamily="66" charset="0"/>
                <a:hlinkClick r:id="rId3"/>
              </a:rPr>
              <a:t>http://www.ecosystema.ru/07referats/cultrast/img/169.jpg</a:t>
            </a:r>
            <a:r>
              <a:rPr lang="en-US" sz="1600" dirty="0" smtClean="0">
                <a:latin typeface="Monotype Corsiva" pitchFamily="66" charset="0"/>
              </a:rPr>
              <a:t> </a:t>
            </a:r>
            <a:r>
              <a:rPr lang="ru-RU" sz="1600" dirty="0" smtClean="0">
                <a:latin typeface="Monotype Corsiva" pitchFamily="66" charset="0"/>
              </a:rPr>
              <a:t> лещина</a:t>
            </a:r>
          </a:p>
          <a:p>
            <a:r>
              <a:rPr lang="en-US" sz="1600" dirty="0" smtClean="0">
                <a:latin typeface="Monotype Corsiva" pitchFamily="66" charset="0"/>
                <a:hlinkClick r:id="rId4"/>
              </a:rPr>
              <a:t>http://s55.radikal.ru/i149/0812/8e/346e88a8366d.png</a:t>
            </a:r>
            <a:r>
              <a:rPr lang="ru-RU" sz="1600" dirty="0" smtClean="0">
                <a:latin typeface="Monotype Corsiva" pitchFamily="66" charset="0"/>
              </a:rPr>
              <a:t> слива</a:t>
            </a:r>
          </a:p>
          <a:p>
            <a:r>
              <a:rPr lang="en-US" sz="1600" dirty="0" smtClean="0">
                <a:latin typeface="Monotype Corsiva" pitchFamily="66" charset="0"/>
                <a:hlinkClick r:id="rId5"/>
              </a:rPr>
              <a:t>http://s59.radikal.ru/i164/0812/87/24011352ca2e.png</a:t>
            </a:r>
            <a:r>
              <a:rPr lang="ru-RU" sz="1600" dirty="0" smtClean="0">
                <a:latin typeface="Monotype Corsiva" pitchFamily="66" charset="0"/>
              </a:rPr>
              <a:t> малина</a:t>
            </a:r>
          </a:p>
          <a:p>
            <a:r>
              <a:rPr lang="en-US" sz="1600" dirty="0" smtClean="0">
                <a:latin typeface="Monotype Corsiva" pitchFamily="66" charset="0"/>
                <a:hlinkClick r:id="rId6"/>
              </a:rPr>
              <a:t>http://s44.radikal.ru/i106/0808/49/1f56a3c9286b.png</a:t>
            </a:r>
            <a:r>
              <a:rPr lang="ru-RU" sz="1600" dirty="0" smtClean="0">
                <a:latin typeface="Monotype Corsiva" pitchFamily="66" charset="0"/>
              </a:rPr>
              <a:t>  груша</a:t>
            </a:r>
          </a:p>
          <a:p>
            <a:r>
              <a:rPr lang="en-US" sz="1600" dirty="0" smtClean="0">
                <a:latin typeface="Monotype Corsiva" pitchFamily="66" charset="0"/>
                <a:hlinkClick r:id="rId7"/>
              </a:rPr>
              <a:t>http://www.whiskywisetastings.nl/wp-content/themes/default/images/whole-grain.jpg</a:t>
            </a:r>
            <a:r>
              <a:rPr lang="ru-RU" sz="1600" dirty="0" smtClean="0">
                <a:latin typeface="Monotype Corsiva" pitchFamily="66" charset="0"/>
              </a:rPr>
              <a:t> пшеница</a:t>
            </a:r>
          </a:p>
          <a:p>
            <a:r>
              <a:rPr lang="en-US" sz="1600" dirty="0" smtClean="0">
                <a:latin typeface="Monotype Corsiva" pitchFamily="66" charset="0"/>
                <a:hlinkClick r:id="rId8"/>
              </a:rPr>
              <a:t>http://www.fairy-shop.biz/images/plants/Oves.jpg</a:t>
            </a:r>
            <a:r>
              <a:rPr lang="ru-RU" sz="1600" dirty="0" smtClean="0">
                <a:latin typeface="Monotype Corsiva" pitchFamily="66" charset="0"/>
              </a:rPr>
              <a:t> овёс</a:t>
            </a:r>
          </a:p>
          <a:p>
            <a:r>
              <a:rPr lang="en-US" sz="1600" dirty="0" smtClean="0">
                <a:solidFill>
                  <a:schemeClr val="bg1"/>
                </a:solidFill>
                <a:latin typeface="Monotype Corsiva" pitchFamily="66" charset="0"/>
                <a:cs typeface="Arial" pitchFamily="34" charset="0"/>
                <a:hlinkClick r:id="rId9"/>
              </a:rPr>
              <a:t>http://www.itn.ru/communities.aspx?cat_no=13748&amp;d_no=222265&amp;ext=Attachment.aspx?Id=97001</a:t>
            </a:r>
            <a:r>
              <a:rPr lang="ru-RU" sz="1600" dirty="0" smtClean="0">
                <a:solidFill>
                  <a:srgbClr val="C00000"/>
                </a:solidFill>
                <a:latin typeface="Monotype Corsiva" pitchFamily="66" charset="0"/>
                <a:cs typeface="Arial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Monotype Corsiva" pitchFamily="66" charset="0"/>
                <a:cs typeface="Arial" pitchFamily="34" charset="0"/>
              </a:rPr>
              <a:t>Аствацатуров</a:t>
            </a:r>
            <a:r>
              <a:rPr lang="ru-RU" sz="1600" dirty="0" smtClean="0">
                <a:solidFill>
                  <a:srgbClr val="C00000"/>
                </a:solidFill>
                <a:latin typeface="Monotype Corsiva" pitchFamily="66" charset="0"/>
                <a:cs typeface="Arial" pitchFamily="34" charset="0"/>
              </a:rPr>
              <a:t> Г.О. Технологический прием «Анимированная </a:t>
            </a:r>
            <a:r>
              <a:rPr lang="ru-RU" sz="1600" dirty="0" err="1" smtClean="0">
                <a:solidFill>
                  <a:srgbClr val="C00000"/>
                </a:solidFill>
                <a:latin typeface="Monotype Corsiva" pitchFamily="66" charset="0"/>
                <a:cs typeface="Arial" pitchFamily="34" charset="0"/>
              </a:rPr>
              <a:t>сорбонка</a:t>
            </a:r>
            <a:r>
              <a:rPr lang="ru-RU" sz="1600" dirty="0" smtClean="0">
                <a:solidFill>
                  <a:srgbClr val="C00000"/>
                </a:solidFill>
                <a:latin typeface="Monotype Corsiva" pitchFamily="66" charset="0"/>
                <a:cs typeface="Arial" pitchFamily="34" charset="0"/>
              </a:rPr>
              <a:t>» 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–</a:t>
            </a:r>
            <a:endParaRPr lang="ru-RU" sz="1600" dirty="0" smtClean="0">
              <a:solidFill>
                <a:schemeClr val="bg1"/>
              </a:solidFill>
              <a:latin typeface="Monotype Corsiva" pitchFamily="66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114304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Используемые ресурсы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7" name="Управляющая кнопка: домой 6">
            <a:hlinkClick r:id="rId10" action="ppaction://hlinksldjump" highlightClick="1"/>
          </p:cNvPr>
          <p:cNvSpPr/>
          <p:nvPr/>
        </p:nvSpPr>
        <p:spPr>
          <a:xfrm>
            <a:off x="8286776" y="6215082"/>
            <a:ext cx="714380" cy="500042"/>
          </a:xfrm>
          <a:prstGeom prst="actionButtonHome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5a7f873c09c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14480" y="1857364"/>
            <a:ext cx="557216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Monotype Corsiva" pitchFamily="66" charset="0"/>
            </a:endParaRPr>
          </a:p>
          <a:p>
            <a:pPr algn="just"/>
            <a:r>
              <a:rPr lang="ru-RU" sz="2400" dirty="0" smtClean="0">
                <a:latin typeface="Monotype Corsiva" pitchFamily="66" charset="0"/>
                <a:cs typeface="Times New Roman" pitchFamily="18" charset="0"/>
              </a:rPr>
              <a:t>       </a:t>
            </a:r>
            <a:r>
              <a:rPr lang="en-US" sz="2400" dirty="0" smtClean="0">
                <a:latin typeface="Monotype Corsiva" pitchFamily="66" charset="0"/>
                <a:cs typeface="Times New Roman" pitchFamily="18" charset="0"/>
              </a:rPr>
              <a:t>   </a:t>
            </a:r>
            <a:r>
              <a:rPr lang="ru-RU" sz="2400" dirty="0" smtClean="0">
                <a:latin typeface="Monotype Corsiva" pitchFamily="66" charset="0"/>
                <a:cs typeface="Times New Roman" pitchFamily="18" charset="0"/>
              </a:rPr>
              <a:t> На одной стороне карточки </a:t>
            </a:r>
          </a:p>
          <a:p>
            <a:pPr algn="just"/>
            <a:r>
              <a:rPr lang="en-US" sz="2400" dirty="0" smtClean="0">
                <a:latin typeface="Monotype Corsiva" pitchFamily="66" charset="0"/>
                <a:cs typeface="Times New Roman" pitchFamily="18" charset="0"/>
              </a:rPr>
              <a:t>      </a:t>
            </a:r>
            <a:r>
              <a:rPr lang="ru-RU" sz="2400" dirty="0" smtClean="0">
                <a:latin typeface="Monotype Corsiva" pitchFamily="66" charset="0"/>
                <a:cs typeface="Times New Roman" pitchFamily="18" charset="0"/>
              </a:rPr>
              <a:t>нарисованы картинки по </a:t>
            </a:r>
          </a:p>
          <a:p>
            <a:pPr algn="just"/>
            <a:r>
              <a:rPr lang="ru-RU" sz="2400" dirty="0" smtClean="0">
                <a:latin typeface="Monotype Corsiva" pitchFamily="66" charset="0"/>
                <a:cs typeface="Times New Roman" pitchFamily="18" charset="0"/>
              </a:rPr>
              <a:t>определённой теме.  Сначала  </a:t>
            </a:r>
            <a:endParaRPr lang="en-US" sz="2400" dirty="0" smtClean="0">
              <a:latin typeface="Monotype Corsiva" pitchFamily="66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Monotype Corsiva" pitchFamily="66" charset="0"/>
                <a:cs typeface="Times New Roman" pitchFamily="18" charset="0"/>
              </a:rPr>
              <a:t>необходимо ответить самому, </a:t>
            </a:r>
            <a:endParaRPr lang="en-US" sz="2400" dirty="0" smtClean="0">
              <a:latin typeface="Monotype Corsiva" pitchFamily="66" charset="0"/>
              <a:cs typeface="Times New Roman" pitchFamily="18" charset="0"/>
            </a:endParaRPr>
          </a:p>
          <a:p>
            <a:r>
              <a:rPr lang="ru-RU" sz="2400" dirty="0" smtClean="0">
                <a:latin typeface="Monotype Corsiva" pitchFamily="66" charset="0"/>
                <a:cs typeface="Times New Roman" pitchFamily="18" charset="0"/>
              </a:rPr>
              <a:t>а потом левой кнопкой щёлкнуть по карточке. Карточка перевернётся и появится </a:t>
            </a:r>
            <a:r>
              <a:rPr lang="en-US" sz="2400" dirty="0" smtClean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Monotype Corsiva" pitchFamily="66" charset="0"/>
                <a:cs typeface="Times New Roman" pitchFamily="18" charset="0"/>
              </a:rPr>
              <a:t>правильный ответ.  При   повторном </a:t>
            </a:r>
          </a:p>
          <a:p>
            <a:r>
              <a:rPr lang="ru-RU" sz="2400" dirty="0" smtClean="0">
                <a:latin typeface="Monotype Corsiva" pitchFamily="66" charset="0"/>
                <a:cs typeface="Times New Roman" pitchFamily="18" charset="0"/>
              </a:rPr>
              <a:t>щелчке вновь появляется  картинка.</a:t>
            </a:r>
          </a:p>
          <a:p>
            <a:pPr algn="ctr"/>
            <a:r>
              <a:rPr lang="ru-RU" sz="2400" dirty="0" smtClean="0">
                <a:latin typeface="Monotype Corsiva" pitchFamily="66" charset="0"/>
                <a:cs typeface="Times New Roman" pitchFamily="18" charset="0"/>
              </a:rPr>
              <a:t>Желаю удачи!</a:t>
            </a:r>
          </a:p>
          <a:p>
            <a:endParaRPr lang="ru-RU" sz="2400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358182" y="6429396"/>
            <a:ext cx="785818" cy="428604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14290"/>
            <a:ext cx="39068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Times New Roman" pitchFamily="18" charset="0"/>
              </a:rPr>
              <a:t>Правила работы: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5a7f873c09c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728" y="2000240"/>
            <a:ext cx="535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latin typeface="Monotype Corsiva" pitchFamily="66" charset="0"/>
              <a:cs typeface="Times New Roman" pitchFamily="18" charset="0"/>
            </a:endParaRPr>
          </a:p>
          <a:p>
            <a:endParaRPr lang="ru-RU" sz="2400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00100" y="2214554"/>
            <a:ext cx="6400800" cy="3286148"/>
          </a:xfrm>
        </p:spPr>
        <p:txBody>
          <a:bodyPr>
            <a:normAutofit lnSpcReduction="10000"/>
          </a:bodyPr>
          <a:lstStyle/>
          <a:p>
            <a:r>
              <a:rPr lang="ru-RU" sz="3900" dirty="0" smtClean="0">
                <a:solidFill>
                  <a:srgbClr val="C00000"/>
                </a:solidFill>
                <a:latin typeface="Monotype Corsiva" pitchFamily="66" charset="0"/>
                <a:hlinkClick r:id="rId3" action="ppaction://hlinksldjump"/>
              </a:rPr>
              <a:t>Овощные</a:t>
            </a:r>
            <a:endParaRPr lang="ru-RU" sz="39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r>
              <a:rPr lang="ru-RU" sz="3900" dirty="0" smtClean="0">
                <a:solidFill>
                  <a:srgbClr val="C00000"/>
                </a:solidFill>
                <a:latin typeface="Monotype Corsiva" pitchFamily="66" charset="0"/>
                <a:hlinkClick r:id="rId4" action="ppaction://hlinksldjump"/>
              </a:rPr>
              <a:t>Плодовые</a:t>
            </a:r>
            <a:endParaRPr lang="ru-RU" sz="39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r>
              <a:rPr lang="ru-RU" sz="3900" dirty="0" smtClean="0">
                <a:solidFill>
                  <a:srgbClr val="C00000"/>
                </a:solidFill>
                <a:latin typeface="Monotype Corsiva" pitchFamily="66" charset="0"/>
                <a:hlinkClick r:id="rId5" action="ppaction://hlinksldjump"/>
              </a:rPr>
              <a:t>Зерновые</a:t>
            </a:r>
            <a:endParaRPr lang="ru-RU" sz="39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r>
              <a:rPr lang="ru-RU" sz="3900" dirty="0" smtClean="0">
                <a:solidFill>
                  <a:srgbClr val="C00000"/>
                </a:solidFill>
                <a:latin typeface="Monotype Corsiva" pitchFamily="66" charset="0"/>
                <a:hlinkClick r:id="rId6" action="ppaction://hlinksldjump"/>
              </a:rPr>
              <a:t>Декоративные</a:t>
            </a:r>
            <a:endParaRPr lang="ru-RU" sz="39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r>
              <a:rPr lang="ru-RU" sz="3900" dirty="0" smtClean="0">
                <a:solidFill>
                  <a:srgbClr val="C00000"/>
                </a:solidFill>
                <a:latin typeface="Monotype Corsiva" pitchFamily="66" charset="0"/>
                <a:hlinkClick r:id="rId7" action="ppaction://hlinksldjump"/>
              </a:rPr>
              <a:t>Прядильные </a:t>
            </a:r>
            <a:endParaRPr lang="ru-RU" sz="39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just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14290"/>
            <a:ext cx="512832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Культурные  растения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rId8" action="ppaction://hlinksldjump" highlightClick="1"/>
          </p:cNvPr>
          <p:cNvSpPr/>
          <p:nvPr/>
        </p:nvSpPr>
        <p:spPr>
          <a:xfrm>
            <a:off x="8358182" y="6429396"/>
            <a:ext cx="785818" cy="428604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 descr="5a7f873c09c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8" name="Скругленный прямоугольник 57"/>
          <p:cNvSpPr/>
          <p:nvPr/>
        </p:nvSpPr>
        <p:spPr>
          <a:xfrm>
            <a:off x="3786182" y="2285992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капуста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214290"/>
            <a:ext cx="23715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Times New Roman" pitchFamily="18" charset="0"/>
              </a:rPr>
              <a:t>Овощные</a:t>
            </a:r>
            <a:endParaRPr lang="ru-RU" sz="4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00232" y="2285992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свекла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00232" y="2285992"/>
            <a:ext cx="1643074" cy="1143008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786182" y="2285992"/>
            <a:ext cx="1643074" cy="1143008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000628" y="3786190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морковь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000628" y="3786190"/>
            <a:ext cx="1643074" cy="1143008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3071802" y="3786190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чеснок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3071802" y="3786190"/>
            <a:ext cx="1643074" cy="1143008"/>
          </a:xfrm>
          <a:prstGeom prst="roundRect">
            <a:avLst/>
          </a:prstGeom>
          <a:blipFill>
            <a:blip r:embed="rId8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28596" y="285728"/>
            <a:ext cx="1643074" cy="12144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0" y="1285860"/>
            <a:ext cx="1643074" cy="107157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071670" y="2285992"/>
            <a:ext cx="1571636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000364" y="3714752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86182" y="2285992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929190" y="3786190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домой 21">
            <a:hlinkClick r:id="rId3" action="ppaction://hlinksldjump" highlightClick="1"/>
          </p:cNvPr>
          <p:cNvSpPr/>
          <p:nvPr/>
        </p:nvSpPr>
        <p:spPr>
          <a:xfrm>
            <a:off x="8286776" y="6215082"/>
            <a:ext cx="714380" cy="500042"/>
          </a:xfrm>
          <a:prstGeom prst="actionButtonHome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8" grpId="0" animBg="1"/>
      <p:bldP spid="58" grpId="1" animBg="1"/>
      <p:bldP spid="6" grpId="0" animBg="1"/>
      <p:bldP spid="6" grpId="1" animBg="1"/>
      <p:bldP spid="7" grpId="0" animBg="1"/>
      <p:bldP spid="7" grpId="1" animBg="1"/>
      <p:bldP spid="60" grpId="0" animBg="1"/>
      <p:bldP spid="60" grpId="1" animBg="1"/>
      <p:bldP spid="64" grpId="0" animBg="1"/>
      <p:bldP spid="64" grpId="1" animBg="1"/>
      <p:bldP spid="66" grpId="0" animBg="1"/>
      <p:bldP spid="66" grpId="1" animBg="1"/>
      <p:bldP spid="83" grpId="0" animBg="1"/>
      <p:bldP spid="83" grpId="1" animBg="1"/>
      <p:bldP spid="81" grpId="0" animBg="1"/>
      <p:bldP spid="8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5a7f873c09c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8" name="Скругленный прямоугольник 57"/>
          <p:cNvSpPr/>
          <p:nvPr/>
        </p:nvSpPr>
        <p:spPr>
          <a:xfrm>
            <a:off x="4786314" y="3857628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слива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85728"/>
            <a:ext cx="23715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Times New Roman" pitchFamily="18" charset="0"/>
              </a:rPr>
              <a:t>Плодовые</a:t>
            </a:r>
            <a:endParaRPr lang="ru-RU" sz="4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86182" y="2357430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малина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86182" y="2357430"/>
            <a:ext cx="1643074" cy="1143008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4786314" y="3857628"/>
            <a:ext cx="1643074" cy="1143008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2928926" y="3857628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лещина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2928926" y="3857628"/>
            <a:ext cx="1643074" cy="1143008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2000232" y="2357430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груша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2000232" y="2357430"/>
            <a:ext cx="1643074" cy="1143008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786182" y="2428868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000232" y="2357430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857488" y="3857628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86314" y="3786190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домой 20">
            <a:hlinkClick r:id="rId8" action="ppaction://hlinksldjump" highlightClick="1"/>
          </p:cNvPr>
          <p:cNvSpPr/>
          <p:nvPr/>
        </p:nvSpPr>
        <p:spPr>
          <a:xfrm>
            <a:off x="8286776" y="6215082"/>
            <a:ext cx="714380" cy="500042"/>
          </a:xfrm>
          <a:prstGeom prst="actionButtonHome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9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58" grpId="0" animBg="1"/>
      <p:bldP spid="58" grpId="1" animBg="1"/>
      <p:bldP spid="6" grpId="0" animBg="1"/>
      <p:bldP spid="6" grpId="1" animBg="1"/>
      <p:bldP spid="7" grpId="0" animBg="1"/>
      <p:bldP spid="7" grpId="1" animBg="1"/>
      <p:bldP spid="60" grpId="0" animBg="1"/>
      <p:bldP spid="60" grpId="1" animBg="1"/>
      <p:bldP spid="64" grpId="0" animBg="1"/>
      <p:bldP spid="64" grpId="1" animBg="1"/>
      <p:bldP spid="66" grpId="0" animBg="1"/>
      <p:bldP spid="66" grpId="1" animBg="1"/>
      <p:bldP spid="83" grpId="0" animBg="1"/>
      <p:bldP spid="83" grpId="1" animBg="1"/>
      <p:bldP spid="81" grpId="0" animBg="1"/>
      <p:bldP spid="8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5a7f873c09c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8" name="Скругленный прямоугольник 57"/>
          <p:cNvSpPr/>
          <p:nvPr/>
        </p:nvSpPr>
        <p:spPr>
          <a:xfrm>
            <a:off x="3714744" y="2571744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рожь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357166"/>
            <a:ext cx="23715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Times New Roman" pitchFamily="18" charset="0"/>
              </a:rPr>
              <a:t>Зерновые</a:t>
            </a:r>
            <a:endParaRPr lang="ru-RU" sz="4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857356" y="2571744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пшеница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857356" y="2571744"/>
            <a:ext cx="1643074" cy="1143008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714744" y="2571744"/>
            <a:ext cx="1643074" cy="1143008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2928926" y="3857628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овёс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5000628" y="3857628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гречиха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2928926" y="3857628"/>
            <a:ext cx="1643074" cy="1143008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95" name="Скругленный прямоугольник 94"/>
          <p:cNvSpPr/>
          <p:nvPr/>
        </p:nvSpPr>
        <p:spPr>
          <a:xfrm>
            <a:off x="0" y="4572008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Управляющая кнопка: домой 15">
            <a:hlinkClick r:id="rId7" action="ppaction://hlinksldjump" highlightClick="1"/>
          </p:cNvPr>
          <p:cNvSpPr/>
          <p:nvPr/>
        </p:nvSpPr>
        <p:spPr>
          <a:xfrm>
            <a:off x="8286776" y="6215082"/>
            <a:ext cx="714380" cy="500042"/>
          </a:xfrm>
          <a:prstGeom prst="actionButtonHome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857356" y="2571744"/>
            <a:ext cx="1643074" cy="1071570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14744" y="2571744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928926" y="3857628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000628" y="3857628"/>
            <a:ext cx="1643074" cy="1143008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000628" y="3786190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58" grpId="0" animBg="1"/>
      <p:bldP spid="58" grpId="1" animBg="1"/>
      <p:bldP spid="6" grpId="0" animBg="1"/>
      <p:bldP spid="6" grpId="1" animBg="1"/>
      <p:bldP spid="7" grpId="0" animBg="1"/>
      <p:bldP spid="7" grpId="1" animBg="1"/>
      <p:bldP spid="60" grpId="0" animBg="1"/>
      <p:bldP spid="60" grpId="1" animBg="1"/>
      <p:bldP spid="64" grpId="0" animBg="1"/>
      <p:bldP spid="64" grpId="1" animBg="1"/>
      <p:bldP spid="83" grpId="0" animBg="1"/>
      <p:bldP spid="83" grpId="1" animBg="1"/>
      <p:bldP spid="81" grpId="0" animBg="1"/>
      <p:bldP spid="81" grpId="1" animBg="1"/>
      <p:bldP spid="66" grpId="0" animBg="1"/>
      <p:bldP spid="6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5a7f873c09c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8" name="Скругленный прямоугольник 57"/>
          <p:cNvSpPr/>
          <p:nvPr/>
        </p:nvSpPr>
        <p:spPr>
          <a:xfrm>
            <a:off x="3786182" y="2714620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нарцисс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285728"/>
            <a:ext cx="350046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Times New Roman" pitchFamily="18" charset="0"/>
              </a:rPr>
              <a:t>Декоративные</a:t>
            </a:r>
            <a:endParaRPr lang="ru-RU" sz="4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28926" y="4000504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тюльпан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-214346" y="1857364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3786182" y="2714620"/>
            <a:ext cx="1643074" cy="1143008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7500926" y="2357430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857752" y="4000504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пион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4857752" y="4000504"/>
            <a:ext cx="1643074" cy="1143008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1928794" y="2714620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лилия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7500926" y="4286256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1928794" y="2714620"/>
            <a:ext cx="1643074" cy="1143008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95" name="Скругленный прямоугольник 94"/>
          <p:cNvSpPr/>
          <p:nvPr/>
        </p:nvSpPr>
        <p:spPr>
          <a:xfrm>
            <a:off x="0" y="4572008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  <a:alpha val="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Управляющая кнопка: домой 15">
            <a:hlinkClick r:id="rId7" action="ppaction://hlinksldjump" highlightClick="1"/>
          </p:cNvPr>
          <p:cNvSpPr/>
          <p:nvPr/>
        </p:nvSpPr>
        <p:spPr>
          <a:xfrm>
            <a:off x="8286776" y="6215082"/>
            <a:ext cx="714380" cy="500042"/>
          </a:xfrm>
          <a:prstGeom prst="actionButtonHome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28926" y="4000504"/>
            <a:ext cx="1643074" cy="1143008"/>
          </a:xfrm>
          <a:prstGeom prst="roundRect">
            <a:avLst/>
          </a:prstGeom>
          <a:blipFill>
            <a:blip r:embed="rId8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928794" y="2714620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86182" y="2714620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857488" y="4000504"/>
            <a:ext cx="1714512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857752" y="4000504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58" grpId="0" animBg="1"/>
      <p:bldP spid="58" grpId="1" animBg="1"/>
      <p:bldP spid="6" grpId="0" animBg="1"/>
      <p:bldP spid="6" grpId="1" animBg="1"/>
      <p:bldP spid="60" grpId="0" animBg="1"/>
      <p:bldP spid="60" grpId="1" animBg="1"/>
      <p:bldP spid="64" grpId="0" animBg="1"/>
      <p:bldP spid="64" grpId="1" animBg="1"/>
      <p:bldP spid="66" grpId="0" animBg="1"/>
      <p:bldP spid="66" grpId="1" animBg="1"/>
      <p:bldP spid="83" grpId="0" animBg="1"/>
      <p:bldP spid="83" grpId="1" animBg="1"/>
      <p:bldP spid="81" grpId="0" animBg="1"/>
      <p:bldP spid="81" grpId="1" animBg="1"/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5a7f873c09c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28596" y="285728"/>
            <a:ext cx="30858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Times New Roman" pitchFamily="18" charset="0"/>
              </a:rPr>
              <a:t>Прядильные</a:t>
            </a:r>
            <a:endParaRPr lang="ru-RU" sz="4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00298" y="2643182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лён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00298" y="2643182"/>
            <a:ext cx="1643074" cy="1143008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4214810" y="3857628"/>
            <a:ext cx="1643074" cy="114300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хлопок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4214810" y="3857628"/>
            <a:ext cx="1643074" cy="1143008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sp>
        <p:nvSpPr>
          <p:cNvPr id="10" name="Управляющая кнопка: домой 9">
            <a:hlinkClick r:id="rId6" action="ppaction://hlinksldjump" highlightClick="1"/>
          </p:cNvPr>
          <p:cNvSpPr/>
          <p:nvPr/>
        </p:nvSpPr>
        <p:spPr>
          <a:xfrm>
            <a:off x="8286776" y="6215082"/>
            <a:ext cx="714380" cy="500042"/>
          </a:xfrm>
          <a:prstGeom prst="actionButtonHome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00298" y="2643182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14810" y="3857628"/>
            <a:ext cx="1643074" cy="114300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алее 13">
            <a:hlinkClick r:id="" action="ppaction://hlinkshowjump?jump=firstslide" highlightClick="1"/>
          </p:cNvPr>
          <p:cNvSpPr/>
          <p:nvPr/>
        </p:nvSpPr>
        <p:spPr>
          <a:xfrm flipH="1">
            <a:off x="428596" y="6286520"/>
            <a:ext cx="785818" cy="428604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3" grpId="0" animBg="1"/>
      <p:bldP spid="83" grpId="1" animBg="1"/>
      <p:bldP spid="81" grpId="0" animBg="1"/>
      <p:bldP spid="8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a7f873c09c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43040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Используемые ресурсы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2143116"/>
            <a:ext cx="4929222" cy="3768733"/>
          </a:xfrm>
        </p:spPr>
        <p:txBody>
          <a:bodyPr>
            <a:normAutofit lnSpcReduction="10000"/>
          </a:bodyPr>
          <a:lstStyle/>
          <a:p>
            <a:r>
              <a:rPr lang="en-US" sz="1600" dirty="0" smtClean="0">
                <a:latin typeface="Monotype Corsiva" pitchFamily="66" charset="0"/>
                <a:hlinkClick r:id="rId3"/>
              </a:rPr>
              <a:t>http://i008.radikal.ru/0907/88/5a7f873c09cd.png</a:t>
            </a:r>
            <a:r>
              <a:rPr lang="ru-RU" sz="1600" dirty="0" smtClean="0">
                <a:latin typeface="Monotype Corsiva" pitchFamily="66" charset="0"/>
              </a:rPr>
              <a:t> шаблон</a:t>
            </a:r>
          </a:p>
          <a:p>
            <a:r>
              <a:rPr lang="en-US" sz="1600" dirty="0" smtClean="0">
                <a:latin typeface="Monotype Corsiva" pitchFamily="66" charset="0"/>
                <a:hlinkClick r:id="rId4"/>
              </a:rPr>
              <a:t>http://s001.radikal.ru/i194/1010/7c/9c3454264471.png</a:t>
            </a:r>
            <a:r>
              <a:rPr lang="ru-RU" sz="1600" dirty="0" smtClean="0">
                <a:latin typeface="Monotype Corsiva" pitchFamily="66" charset="0"/>
              </a:rPr>
              <a:t> свёкла</a:t>
            </a:r>
          </a:p>
          <a:p>
            <a:r>
              <a:rPr lang="en-US" sz="1600" dirty="0" smtClean="0">
                <a:latin typeface="Monotype Corsiva" pitchFamily="66" charset="0"/>
                <a:hlinkClick r:id="rId5"/>
              </a:rPr>
              <a:t>http://lenagold.narod.ru/fon/clipart/k/kapu/kapust40.png</a:t>
            </a:r>
            <a:r>
              <a:rPr lang="ru-RU" sz="1600" dirty="0" smtClean="0">
                <a:latin typeface="Monotype Corsiva" pitchFamily="66" charset="0"/>
              </a:rPr>
              <a:t>   капуста</a:t>
            </a:r>
          </a:p>
          <a:p>
            <a:r>
              <a:rPr lang="en-US" sz="1600" dirty="0" smtClean="0">
                <a:latin typeface="Monotype Corsiva" pitchFamily="66" charset="0"/>
                <a:hlinkClick r:id="rId6"/>
              </a:rPr>
              <a:t>http://i070.radikal.ru/0811/47/99c2d2b1a899.png</a:t>
            </a:r>
            <a:r>
              <a:rPr lang="ru-RU" sz="1600" dirty="0" smtClean="0">
                <a:latin typeface="Monotype Corsiva" pitchFamily="66" charset="0"/>
              </a:rPr>
              <a:t> морковь</a:t>
            </a:r>
          </a:p>
          <a:p>
            <a:r>
              <a:rPr lang="en-US" sz="1600" dirty="0" smtClean="0">
                <a:latin typeface="Monotype Corsiva" pitchFamily="66" charset="0"/>
                <a:hlinkClick r:id="rId7"/>
              </a:rPr>
              <a:t>http://lenagold.narod.ru/fon/clipart/l/luk/onion44.png</a:t>
            </a:r>
            <a:r>
              <a:rPr lang="ru-RU" sz="1600" dirty="0" smtClean="0">
                <a:latin typeface="Monotype Corsiva" pitchFamily="66" charset="0"/>
              </a:rPr>
              <a:t> чеснок</a:t>
            </a:r>
          </a:p>
          <a:p>
            <a:r>
              <a:rPr lang="en-US" sz="1600" dirty="0" smtClean="0">
                <a:latin typeface="Monotype Corsiva" pitchFamily="66" charset="0"/>
                <a:hlinkClick r:id="rId8"/>
              </a:rPr>
              <a:t>http://img1.liveinternet.ru/images/attach/c/2/65/630/65630242_110.jpg</a:t>
            </a:r>
            <a:r>
              <a:rPr lang="ru-RU" sz="1600" dirty="0" smtClean="0">
                <a:latin typeface="Monotype Corsiva" pitchFamily="66" charset="0"/>
              </a:rPr>
              <a:t> гречиха</a:t>
            </a:r>
          </a:p>
          <a:p>
            <a:r>
              <a:rPr lang="en-US" sz="1600" dirty="0" smtClean="0">
                <a:latin typeface="Monotype Corsiva" pitchFamily="66" charset="0"/>
                <a:hlinkClick r:id="rId9"/>
              </a:rPr>
              <a:t>http://asset1.dressed.ru/photos/items/2/4/2/7/7/5/rye-ears---photopicture-definition-at-Photo-Dictionary---rye-ears-word-and-phrase-defined-by-its-image-in-jpgjpeg-in-English-normal.png</a:t>
            </a:r>
            <a:r>
              <a:rPr lang="ru-RU" sz="1600" dirty="0" smtClean="0">
                <a:latin typeface="Monotype Corsiva" pitchFamily="66" charset="0"/>
              </a:rPr>
              <a:t> рожь</a:t>
            </a:r>
          </a:p>
          <a:p>
            <a:endParaRPr lang="ru-RU" sz="1600" dirty="0">
              <a:latin typeface="Monotype Corsiva" pitchFamily="66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58182" y="6429396"/>
            <a:ext cx="785818" cy="428604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8ce696e9412443ecc57c32ed4796326ae4778a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645</TotalTime>
  <Words>237</Words>
  <PresentationFormat>Экран (4:3)</PresentationFormat>
  <Paragraphs>127</Paragraphs>
  <Slides>11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Используемые ресурсы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Anna</cp:lastModifiedBy>
  <cp:revision>68</cp:revision>
  <dcterms:modified xsi:type="dcterms:W3CDTF">2011-07-09T10:22:09Z</dcterms:modified>
</cp:coreProperties>
</file>